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handoutMasterIdLst>
    <p:handoutMasterId r:id="rId17"/>
  </p:handoutMasterIdLst>
  <p:sldIdLst>
    <p:sldId id="256" r:id="rId2"/>
    <p:sldId id="263" r:id="rId3"/>
    <p:sldId id="257" r:id="rId4"/>
    <p:sldId id="258" r:id="rId5"/>
    <p:sldId id="259" r:id="rId6"/>
    <p:sldId id="260" r:id="rId7"/>
    <p:sldId id="265" r:id="rId8"/>
    <p:sldId id="261" r:id="rId9"/>
    <p:sldId id="268" r:id="rId10"/>
    <p:sldId id="270" r:id="rId11"/>
    <p:sldId id="262" r:id="rId12"/>
    <p:sldId id="266" r:id="rId13"/>
    <p:sldId id="271" r:id="rId14"/>
    <p:sldId id="269" r:id="rId15"/>
  </p:sldIdLst>
  <p:sldSz cx="9144000" cy="6858000" type="screen4x3"/>
  <p:notesSz cx="6858000" cy="9212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25"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5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613"/>
          </a:xfrm>
          <a:prstGeom prst="rect">
            <a:avLst/>
          </a:prstGeom>
        </p:spPr>
        <p:txBody>
          <a:bodyPr vert="horz" lIns="91440" tIns="45720" rIns="91440" bIns="45720" rtlCol="0"/>
          <a:lstStyle>
            <a:lvl1pPr algn="r">
              <a:defRPr sz="1200"/>
            </a:lvl1pPr>
          </a:lstStyle>
          <a:p>
            <a:fld id="{5BD39D3C-8D00-485C-9F19-1CF46C7B3ABC}" type="datetimeFigureOut">
              <a:rPr lang="en-US" smtClean="0"/>
              <a:t>9/28/2017</a:t>
            </a:fld>
            <a:endParaRPr lang="en-US"/>
          </a:p>
        </p:txBody>
      </p:sp>
      <p:sp>
        <p:nvSpPr>
          <p:cNvPr id="4" name="Footer Placeholder 3"/>
          <p:cNvSpPr>
            <a:spLocks noGrp="1"/>
          </p:cNvSpPr>
          <p:nvPr>
            <p:ph type="ftr" sz="quarter" idx="2"/>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0051"/>
            <a:ext cx="2971800" cy="460613"/>
          </a:xfrm>
          <a:prstGeom prst="rect">
            <a:avLst/>
          </a:prstGeom>
        </p:spPr>
        <p:txBody>
          <a:bodyPr vert="horz" lIns="91440" tIns="45720" rIns="91440" bIns="45720" rtlCol="0" anchor="b"/>
          <a:lstStyle>
            <a:lvl1pPr algn="r">
              <a:defRPr sz="1200"/>
            </a:lvl1pPr>
          </a:lstStyle>
          <a:p>
            <a:fld id="{C6CF4E12-DEAE-43D9-9D3F-2797D0D3D3A7}" type="slidenum">
              <a:rPr lang="en-US" smtClean="0"/>
              <a:t>‹#›</a:t>
            </a:fld>
            <a:endParaRPr lang="en-US"/>
          </a:p>
        </p:txBody>
      </p:sp>
    </p:spTree>
    <p:extLst>
      <p:ext uri="{BB962C8B-B14F-4D97-AF65-F5344CB8AC3E}">
        <p14:creationId xmlns:p14="http://schemas.microsoft.com/office/powerpoint/2010/main" val="159711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613"/>
          </a:xfrm>
          <a:prstGeom prst="rect">
            <a:avLst/>
          </a:prstGeom>
        </p:spPr>
        <p:txBody>
          <a:bodyPr vert="horz" lIns="91440" tIns="45720" rIns="91440" bIns="45720" rtlCol="0"/>
          <a:lstStyle>
            <a:lvl1pPr algn="r">
              <a:defRPr sz="1200"/>
            </a:lvl1pPr>
          </a:lstStyle>
          <a:p>
            <a:fld id="{6E168164-C196-466A-979D-23D6FFC33B2F}" type="datetimeFigureOut">
              <a:rPr lang="en-US" smtClean="0"/>
              <a:t>9/28/2017</a:t>
            </a:fld>
            <a:endParaRPr lang="en-US"/>
          </a:p>
        </p:txBody>
      </p:sp>
      <p:sp>
        <p:nvSpPr>
          <p:cNvPr id="4" name="Slide Image Placeholder 3"/>
          <p:cNvSpPr>
            <a:spLocks noGrp="1" noRot="1" noChangeAspect="1"/>
          </p:cNvSpPr>
          <p:nvPr>
            <p:ph type="sldImg" idx="2"/>
          </p:nvPr>
        </p:nvSpPr>
        <p:spPr>
          <a:xfrm>
            <a:off x="1127125" y="690563"/>
            <a:ext cx="46037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5825"/>
            <a:ext cx="5486400" cy="414551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0051"/>
            <a:ext cx="2971800" cy="460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0051"/>
            <a:ext cx="2971800" cy="460613"/>
          </a:xfrm>
          <a:prstGeom prst="rect">
            <a:avLst/>
          </a:prstGeom>
        </p:spPr>
        <p:txBody>
          <a:bodyPr vert="horz" lIns="91440" tIns="45720" rIns="91440" bIns="45720" rtlCol="0" anchor="b"/>
          <a:lstStyle>
            <a:lvl1pPr algn="r">
              <a:defRPr sz="1200"/>
            </a:lvl1pPr>
          </a:lstStyle>
          <a:p>
            <a:fld id="{B30D1383-4108-4556-8D45-0C47F53B1D0B}" type="slidenum">
              <a:rPr lang="en-US" smtClean="0"/>
              <a:t>‹#›</a:t>
            </a:fld>
            <a:endParaRPr lang="en-US"/>
          </a:p>
        </p:txBody>
      </p:sp>
    </p:spTree>
    <p:extLst>
      <p:ext uri="{BB962C8B-B14F-4D97-AF65-F5344CB8AC3E}">
        <p14:creationId xmlns:p14="http://schemas.microsoft.com/office/powerpoint/2010/main" val="2778181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Question: What is a charter? Then we discussed it, defined it, and talked about the importance of one. </a:t>
            </a:r>
          </a:p>
          <a:p>
            <a:pPr lvl="0"/>
            <a:r>
              <a:rPr lang="en-US" sz="1200" kern="1200" dirty="0" smtClean="0">
                <a:solidFill>
                  <a:schemeClr val="tx1"/>
                </a:solidFill>
                <a:effectLst/>
                <a:latin typeface="+mn-lt"/>
                <a:ea typeface="+mn-ea"/>
                <a:cs typeface="+mn-cs"/>
              </a:rPr>
              <a:t>Handed out a ½ sheet with the 3 guiding questions and they worked on it and then did a group activity, edited their answers, went about our day some more and did another problem solving/cooperative learning activity, and edited their answers.</a:t>
            </a:r>
          </a:p>
          <a:p>
            <a:pPr lvl="0"/>
            <a:r>
              <a:rPr lang="en-US" sz="1200" kern="1200" dirty="0" smtClean="0">
                <a:solidFill>
                  <a:schemeClr val="tx1"/>
                </a:solidFill>
                <a:effectLst/>
                <a:latin typeface="+mn-lt"/>
                <a:ea typeface="+mn-ea"/>
                <a:cs typeface="+mn-cs"/>
              </a:rPr>
              <a:t>In a small group, narrowed the feelings down to 5 words then on a poster on the board they brought them all up and we worked on finding overlaps and narrowed it down to 5 “feelings” for the class.</a:t>
            </a:r>
          </a:p>
          <a:p>
            <a:pPr lvl="0"/>
            <a:r>
              <a:rPr lang="en-US" sz="1200" kern="1200" dirty="0" smtClean="0">
                <a:solidFill>
                  <a:schemeClr val="tx1"/>
                </a:solidFill>
                <a:effectLst/>
                <a:latin typeface="+mn-lt"/>
                <a:ea typeface="+mn-ea"/>
                <a:cs typeface="+mn-cs"/>
              </a:rPr>
              <a:t>Then I assigned each of the 5 groups to a feeling and asked what would students or teachers be doing for that feeling to happen for you or for others. Then they brought these ideas to the class PowerPoint and we tried to combine them and we found that there was a lot of overlap. </a:t>
            </a:r>
          </a:p>
          <a:p>
            <a:pPr lvl="0"/>
            <a:r>
              <a:rPr lang="en-US" sz="1200" kern="1200" smtClean="0">
                <a:solidFill>
                  <a:schemeClr val="tx1"/>
                </a:solidFill>
                <a:effectLst/>
                <a:latin typeface="+mn-lt"/>
                <a:ea typeface="+mn-ea"/>
                <a:cs typeface="+mn-cs"/>
              </a:rPr>
              <a:t>I had group members discuss their answers for #3 and then decide on a group written response and then brought them up to the group charter and we combined and edited.</a:t>
            </a:r>
          </a:p>
          <a:p>
            <a:endParaRPr lang="en-US"/>
          </a:p>
        </p:txBody>
      </p:sp>
      <p:sp>
        <p:nvSpPr>
          <p:cNvPr id="4" name="Slide Number Placeholder 3"/>
          <p:cNvSpPr>
            <a:spLocks noGrp="1"/>
          </p:cNvSpPr>
          <p:nvPr>
            <p:ph type="sldNum" sz="quarter" idx="10"/>
          </p:nvPr>
        </p:nvSpPr>
        <p:spPr/>
        <p:txBody>
          <a:bodyPr/>
          <a:lstStyle/>
          <a:p>
            <a:fld id="{B30D1383-4108-4556-8D45-0C47F53B1D0B}" type="slidenum">
              <a:rPr lang="en-US" smtClean="0"/>
              <a:t>1</a:t>
            </a:fld>
            <a:endParaRPr lang="en-US"/>
          </a:p>
        </p:txBody>
      </p:sp>
    </p:spTree>
    <p:extLst>
      <p:ext uri="{BB962C8B-B14F-4D97-AF65-F5344CB8AC3E}">
        <p14:creationId xmlns:p14="http://schemas.microsoft.com/office/powerpoint/2010/main" val="400679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r>
              <a:rPr lang="en-US" baseline="0" dirty="0" smtClean="0"/>
              <a:t> a ½ sheet with these questions for students to do on their own and then to share with a table group and then the table group to the class share time. I like to have them do this and then keep</a:t>
            </a:r>
            <a:endParaRPr lang="en-US" dirty="0"/>
          </a:p>
        </p:txBody>
      </p:sp>
      <p:sp>
        <p:nvSpPr>
          <p:cNvPr id="4" name="Slide Number Placeholder 3"/>
          <p:cNvSpPr>
            <a:spLocks noGrp="1"/>
          </p:cNvSpPr>
          <p:nvPr>
            <p:ph type="sldNum" sz="quarter" idx="10"/>
          </p:nvPr>
        </p:nvSpPr>
        <p:spPr/>
        <p:txBody>
          <a:bodyPr/>
          <a:lstStyle/>
          <a:p>
            <a:fld id="{0995715C-391D-4156-8661-85B2873F59D3}" type="slidenum">
              <a:rPr lang="en-US" smtClean="0"/>
              <a:t>3</a:t>
            </a:fld>
            <a:endParaRPr lang="en-US"/>
          </a:p>
        </p:txBody>
      </p:sp>
    </p:spTree>
    <p:extLst>
      <p:ext uri="{BB962C8B-B14F-4D97-AF65-F5344CB8AC3E}">
        <p14:creationId xmlns:p14="http://schemas.microsoft.com/office/powerpoint/2010/main" val="199884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Arial" panose="020B0604020202020204" pitchFamily="34" charset="0"/>
              </a:rPr>
              <a:t>Bring these up on </a:t>
            </a:r>
            <a:r>
              <a:rPr lang="en-US" sz="1400" dirty="0" smtClean="0">
                <a:solidFill>
                  <a:srgbClr val="00B050"/>
                </a:solidFill>
                <a:cs typeface="Arial" panose="020B0604020202020204" pitchFamily="34" charset="0"/>
              </a:rPr>
              <a:t>sticky notes </a:t>
            </a:r>
            <a:r>
              <a:rPr lang="en-US" sz="1200" dirty="0" smtClean="0">
                <a:cs typeface="Arial" panose="020B0604020202020204" pitchFamily="34" charset="0"/>
              </a:rPr>
              <a:t>and we will work on bringing our “class” list down to 5 feelings.</a:t>
            </a:r>
          </a:p>
          <a:p>
            <a:r>
              <a:rPr lang="en-US" sz="1200" dirty="0" smtClean="0">
                <a:cs typeface="Arial" panose="020B0604020202020204" pitchFamily="34" charset="0"/>
              </a:rPr>
              <a:t>List the 5-6 words in</a:t>
            </a:r>
            <a:r>
              <a:rPr lang="en-US" sz="1200" baseline="0" dirty="0" smtClean="0">
                <a:cs typeface="Arial" panose="020B0604020202020204" pitchFamily="34" charset="0"/>
              </a:rPr>
              <a:t> the sample or working charter at the end of the PowerPoint.</a:t>
            </a:r>
            <a:endParaRPr lang="en-US" sz="1200" dirty="0" smtClean="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95715C-391D-4156-8661-85B2873F59D3}" type="slidenum">
              <a:rPr lang="en-US" smtClean="0"/>
              <a:t>4</a:t>
            </a:fld>
            <a:endParaRPr lang="en-US"/>
          </a:p>
        </p:txBody>
      </p:sp>
    </p:spTree>
    <p:extLst>
      <p:ext uri="{BB962C8B-B14F-4D97-AF65-F5344CB8AC3E}">
        <p14:creationId xmlns:p14="http://schemas.microsoft.com/office/powerpoint/2010/main" val="107134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words students want</a:t>
            </a:r>
            <a:r>
              <a:rPr lang="en-US" baseline="0" dirty="0" smtClean="0"/>
              <a:t> to feel are the largest words </a:t>
            </a:r>
            <a:endParaRPr lang="en-US" dirty="0"/>
          </a:p>
        </p:txBody>
      </p:sp>
      <p:sp>
        <p:nvSpPr>
          <p:cNvPr id="4" name="Slide Number Placeholder 3"/>
          <p:cNvSpPr>
            <a:spLocks noGrp="1"/>
          </p:cNvSpPr>
          <p:nvPr>
            <p:ph type="sldNum" sz="quarter" idx="10"/>
          </p:nvPr>
        </p:nvSpPr>
        <p:spPr/>
        <p:txBody>
          <a:bodyPr/>
          <a:lstStyle/>
          <a:p>
            <a:fld id="{0995715C-391D-4156-8661-85B2873F59D3}" type="slidenum">
              <a:rPr lang="en-US" smtClean="0"/>
              <a:t>5</a:t>
            </a:fld>
            <a:endParaRPr lang="en-US"/>
          </a:p>
        </p:txBody>
      </p:sp>
    </p:spTree>
    <p:extLst>
      <p:ext uri="{BB962C8B-B14F-4D97-AF65-F5344CB8AC3E}">
        <p14:creationId xmlns:p14="http://schemas.microsoft.com/office/powerpoint/2010/main" val="198818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1168" lvl="1" indent="0">
              <a:buNone/>
            </a:pPr>
            <a:r>
              <a:rPr lang="en-US" sz="1400" dirty="0" smtClean="0">
                <a:latin typeface="Comic Sans MS" panose="030F0702030302020204" pitchFamily="66" charset="0"/>
                <a:cs typeface="Times New Roman" panose="02020603050405020304" pitchFamily="18" charset="0"/>
              </a:rPr>
              <a:t>Option: Assign a feeling to each table group to discuss and then add to the group chart to organize further through voting or sharing out as table groups.</a:t>
            </a:r>
            <a:endParaRPr lang="en-US" sz="1400" dirty="0">
              <a:latin typeface="Comic Sans MS" panose="030F0702030302020204" pitchFamily="66"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95715C-391D-4156-8661-85B2873F59D3}" type="slidenum">
              <a:rPr lang="en-US" smtClean="0"/>
              <a:t>6</a:t>
            </a:fld>
            <a:endParaRPr lang="en-US"/>
          </a:p>
        </p:txBody>
      </p:sp>
    </p:spTree>
    <p:extLst>
      <p:ext uri="{BB962C8B-B14F-4D97-AF65-F5344CB8AC3E}">
        <p14:creationId xmlns:p14="http://schemas.microsoft.com/office/powerpoint/2010/main" val="355740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end up happening here is that students list a lot</a:t>
            </a:r>
            <a:r>
              <a:rPr lang="en-US" baseline="0" dirty="0" smtClean="0"/>
              <a:t> of the same behaviors that other groups list, which means you can combine behaviors or actions when putting this section of the charter together.</a:t>
            </a:r>
            <a:endParaRPr lang="en-US" dirty="0"/>
          </a:p>
        </p:txBody>
      </p:sp>
      <p:sp>
        <p:nvSpPr>
          <p:cNvPr id="4" name="Slide Number Placeholder 3"/>
          <p:cNvSpPr>
            <a:spLocks noGrp="1"/>
          </p:cNvSpPr>
          <p:nvPr>
            <p:ph type="sldNum" sz="quarter" idx="10"/>
          </p:nvPr>
        </p:nvSpPr>
        <p:spPr/>
        <p:txBody>
          <a:bodyPr/>
          <a:lstStyle/>
          <a:p>
            <a:fld id="{B30D1383-4108-4556-8D45-0C47F53B1D0B}" type="slidenum">
              <a:rPr lang="en-US" smtClean="0"/>
              <a:t>7</a:t>
            </a:fld>
            <a:endParaRPr lang="en-US"/>
          </a:p>
        </p:txBody>
      </p:sp>
    </p:spTree>
    <p:extLst>
      <p:ext uri="{BB962C8B-B14F-4D97-AF65-F5344CB8AC3E}">
        <p14:creationId xmlns:p14="http://schemas.microsoft.com/office/powerpoint/2010/main" val="20267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a:t>
            </a:r>
            <a:r>
              <a:rPr lang="en-US" baseline="0" dirty="0" smtClean="0"/>
              <a:t> in mind the 5 “feelings” your class wants to have and have each group come up with ways to manage conflict or problems. Have each group submit their ideas and try to combine them and shorten them on the “working” class charter.</a:t>
            </a:r>
            <a:endParaRPr lang="en-US" dirty="0"/>
          </a:p>
        </p:txBody>
      </p:sp>
      <p:sp>
        <p:nvSpPr>
          <p:cNvPr id="4" name="Slide Number Placeholder 3"/>
          <p:cNvSpPr>
            <a:spLocks noGrp="1"/>
          </p:cNvSpPr>
          <p:nvPr>
            <p:ph type="sldNum" sz="quarter" idx="10"/>
          </p:nvPr>
        </p:nvSpPr>
        <p:spPr/>
        <p:txBody>
          <a:bodyPr/>
          <a:lstStyle/>
          <a:p>
            <a:fld id="{0995715C-391D-4156-8661-85B2873F59D3}" type="slidenum">
              <a:rPr lang="en-US" smtClean="0"/>
              <a:t>8</a:t>
            </a:fld>
            <a:endParaRPr lang="en-US"/>
          </a:p>
        </p:txBody>
      </p:sp>
    </p:spTree>
    <p:extLst>
      <p:ext uri="{BB962C8B-B14F-4D97-AF65-F5344CB8AC3E}">
        <p14:creationId xmlns:p14="http://schemas.microsoft.com/office/powerpoint/2010/main" val="42071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page where you build the wording for your charter. Feel free to change the wording.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B30D1383-4108-4556-8D45-0C47F53B1D0B}" type="slidenum">
              <a:rPr lang="en-US" smtClean="0"/>
              <a:t>10</a:t>
            </a:fld>
            <a:endParaRPr lang="en-US"/>
          </a:p>
        </p:txBody>
      </p:sp>
    </p:spTree>
    <p:extLst>
      <p:ext uri="{BB962C8B-B14F-4D97-AF65-F5344CB8AC3E}">
        <p14:creationId xmlns:p14="http://schemas.microsoft.com/office/powerpoint/2010/main" val="54394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page to work </a:t>
            </a:r>
            <a:endParaRPr lang="en-US" dirty="0"/>
          </a:p>
        </p:txBody>
      </p:sp>
      <p:sp>
        <p:nvSpPr>
          <p:cNvPr id="4" name="Slide Number Placeholder 3"/>
          <p:cNvSpPr>
            <a:spLocks noGrp="1"/>
          </p:cNvSpPr>
          <p:nvPr>
            <p:ph type="sldNum" sz="quarter" idx="10"/>
          </p:nvPr>
        </p:nvSpPr>
        <p:spPr/>
        <p:txBody>
          <a:bodyPr/>
          <a:lstStyle/>
          <a:p>
            <a:fld id="{B30D1383-4108-4556-8D45-0C47F53B1D0B}" type="slidenum">
              <a:rPr lang="en-US" smtClean="0"/>
              <a:t>12</a:t>
            </a:fld>
            <a:endParaRPr lang="en-US"/>
          </a:p>
        </p:txBody>
      </p:sp>
    </p:spTree>
    <p:extLst>
      <p:ext uri="{BB962C8B-B14F-4D97-AF65-F5344CB8AC3E}">
        <p14:creationId xmlns:p14="http://schemas.microsoft.com/office/powerpoint/2010/main" val="392831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E315AF-B325-453C-9F1A-E792A0A7DE5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315AF-B325-453C-9F1A-E792A0A7DE5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315AF-B325-453C-9F1A-E792A0A7DE5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315AF-B325-453C-9F1A-E792A0A7DE5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15AF-B325-453C-9F1A-E792A0A7DE5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E315AF-B325-453C-9F1A-E792A0A7DE5E}"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E315AF-B325-453C-9F1A-E792A0A7DE5E}"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E315AF-B325-453C-9F1A-E792A0A7DE5E}"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15AF-B325-453C-9F1A-E792A0A7DE5E}"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F42BC-1313-4129-8A3C-4AAAE45766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15AF-B325-453C-9F1A-E792A0A7DE5E}"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F42BC-1313-4129-8A3C-4AAAE45766B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E315AF-B325-453C-9F1A-E792A0A7DE5E}" type="datetimeFigureOut">
              <a:rPr lang="en-US" smtClean="0"/>
              <a:t>9/28/2017</a:t>
            </a:fld>
            <a:endParaRPr lang="en-US"/>
          </a:p>
        </p:txBody>
      </p:sp>
      <p:sp>
        <p:nvSpPr>
          <p:cNvPr id="9" name="Slide Number Placeholder 8"/>
          <p:cNvSpPr>
            <a:spLocks noGrp="1"/>
          </p:cNvSpPr>
          <p:nvPr>
            <p:ph type="sldNum" sz="quarter" idx="11"/>
          </p:nvPr>
        </p:nvSpPr>
        <p:spPr/>
        <p:txBody>
          <a:bodyPr/>
          <a:lstStyle/>
          <a:p>
            <a:fld id="{AF4F42BC-1313-4129-8A3C-4AAAE45766B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F4F42BC-1313-4129-8A3C-4AAAE45766B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6E315AF-B325-453C-9F1A-E792A0A7DE5E}" type="datetimeFigureOut">
              <a:rPr lang="en-US" smtClean="0"/>
              <a:t>9/28/2017</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25416"/>
            <a:ext cx="7543800" cy="2667000"/>
          </a:xfrm>
        </p:spPr>
        <p:txBody>
          <a:bodyPr/>
          <a:lstStyle/>
          <a:p>
            <a:pPr algn="ctr"/>
            <a:r>
              <a:rPr lang="en-US" sz="8000" dirty="0" smtClean="0">
                <a:solidFill>
                  <a:srgbClr val="00B050"/>
                </a:solidFill>
              </a:rPr>
              <a:t>Class Charter</a:t>
            </a:r>
            <a:endParaRPr lang="en-US" sz="8000" dirty="0">
              <a:solidFill>
                <a:srgbClr val="00B050"/>
              </a:solidFill>
            </a:endParaRPr>
          </a:p>
        </p:txBody>
      </p:sp>
      <p:sp>
        <p:nvSpPr>
          <p:cNvPr id="3" name="Subtitle 2"/>
          <p:cNvSpPr>
            <a:spLocks noGrp="1"/>
          </p:cNvSpPr>
          <p:nvPr>
            <p:ph type="subTitle" idx="1"/>
          </p:nvPr>
        </p:nvSpPr>
        <p:spPr>
          <a:xfrm>
            <a:off x="1074420" y="3378250"/>
            <a:ext cx="6461760" cy="969818"/>
          </a:xfrm>
        </p:spPr>
        <p:txBody>
          <a:bodyPr>
            <a:normAutofit/>
          </a:bodyPr>
          <a:lstStyle/>
          <a:p>
            <a:pPr algn="ctr"/>
            <a:r>
              <a:rPr lang="en-US" dirty="0" smtClean="0"/>
              <a:t>The Students and Teacher in </a:t>
            </a:r>
            <a:r>
              <a:rPr lang="en-US" dirty="0" smtClean="0">
                <a:solidFill>
                  <a:srgbClr val="0070C0"/>
                </a:solidFill>
              </a:rPr>
              <a:t>ENTER CLASS NAME HERE</a:t>
            </a:r>
          </a:p>
          <a:p>
            <a:pPr algn="ctr"/>
            <a:r>
              <a:rPr lang="en-US" dirty="0" smtClean="0"/>
              <a:t>2017-2018</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436" y="4267200"/>
            <a:ext cx="1773794" cy="259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7" y="4274127"/>
            <a:ext cx="2583873" cy="25838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3629" y="4272016"/>
            <a:ext cx="2542741" cy="25427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55111">
            <a:off x="2729149" y="142421"/>
            <a:ext cx="3152302" cy="2322749"/>
          </a:xfrm>
          <a:prstGeom prst="rect">
            <a:avLst/>
          </a:prstGeom>
        </p:spPr>
      </p:pic>
    </p:spTree>
    <p:extLst>
      <p:ext uri="{BB962C8B-B14F-4D97-AF65-F5344CB8AC3E}">
        <p14:creationId xmlns:p14="http://schemas.microsoft.com/office/powerpoint/2010/main" val="405574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lstStyle/>
          <a:p>
            <a:r>
              <a:rPr lang="en-US" dirty="0" smtClean="0"/>
              <a:t>Draft your Charter here: </a:t>
            </a:r>
            <a:endParaRPr lang="en-US" dirty="0"/>
          </a:p>
        </p:txBody>
      </p:sp>
      <p:sp>
        <p:nvSpPr>
          <p:cNvPr id="3" name="Content Placeholder 2"/>
          <p:cNvSpPr>
            <a:spLocks noGrp="1"/>
          </p:cNvSpPr>
          <p:nvPr>
            <p:ph idx="1"/>
          </p:nvPr>
        </p:nvSpPr>
        <p:spPr>
          <a:xfrm>
            <a:off x="0" y="914400"/>
            <a:ext cx="8229600" cy="5791200"/>
          </a:xfrm>
        </p:spPr>
        <p:txBody>
          <a:bodyPr>
            <a:normAutofit/>
          </a:bodyPr>
          <a:lstStyle/>
          <a:p>
            <a:r>
              <a:rPr lang="en-US" sz="2400" dirty="0" smtClean="0">
                <a:cs typeface="Arial" panose="020B0604020202020204" pitchFamily="34" charset="0"/>
              </a:rPr>
              <a:t>We, the 5</a:t>
            </a:r>
            <a:r>
              <a:rPr lang="en-US" sz="2400" baseline="30000" dirty="0" smtClean="0">
                <a:cs typeface="Arial" panose="020B0604020202020204" pitchFamily="34" charset="0"/>
              </a:rPr>
              <a:t>th</a:t>
            </a:r>
            <a:r>
              <a:rPr lang="en-US" sz="2400" dirty="0" smtClean="0">
                <a:cs typeface="Arial" panose="020B0604020202020204" pitchFamily="34" charset="0"/>
              </a:rPr>
              <a:t> grade students and teacher in room </a:t>
            </a:r>
            <a:r>
              <a:rPr lang="en-US" sz="2400" dirty="0" smtClean="0">
                <a:solidFill>
                  <a:srgbClr val="00B050"/>
                </a:solidFill>
                <a:cs typeface="Arial" panose="020B0604020202020204" pitchFamily="34" charset="0"/>
              </a:rPr>
              <a:t>242, will work together to create a classroom where everyone feels…</a:t>
            </a:r>
            <a:endParaRPr lang="en-US" sz="2400" i="1" dirty="0" smtClean="0">
              <a:solidFill>
                <a:srgbClr val="00B050"/>
              </a:solidFill>
              <a:cs typeface="Arial" panose="020B0604020202020204" pitchFamily="34" charset="0"/>
            </a:endParaRPr>
          </a:p>
          <a:p>
            <a:r>
              <a:rPr lang="en-US" sz="2400" dirty="0" smtClean="0">
                <a:cs typeface="Arial" panose="020B0604020202020204" pitchFamily="34" charset="0"/>
              </a:rPr>
              <a:t>We will do this by being good classmates. </a:t>
            </a:r>
            <a:r>
              <a:rPr lang="en-US" sz="2400" dirty="0" smtClean="0">
                <a:solidFill>
                  <a:srgbClr val="00B050"/>
                </a:solidFill>
                <a:cs typeface="Arial" panose="020B0604020202020204" pitchFamily="34" charset="0"/>
              </a:rPr>
              <a:t>We will…</a:t>
            </a:r>
          </a:p>
          <a:p>
            <a:r>
              <a:rPr lang="en-US" sz="2400" dirty="0" smtClean="0">
                <a:cs typeface="Arial" panose="020B0604020202020204" pitchFamily="34" charset="0"/>
              </a:rPr>
              <a:t>If a problem or conflict occurs, </a:t>
            </a:r>
            <a:r>
              <a:rPr lang="en-US" sz="2400" dirty="0" smtClean="0">
                <a:solidFill>
                  <a:srgbClr val="00B050"/>
                </a:solidFill>
                <a:cs typeface="Arial" panose="020B0604020202020204" pitchFamily="34" charset="0"/>
              </a:rPr>
              <a:t>we will…</a:t>
            </a:r>
          </a:p>
          <a:p>
            <a:r>
              <a:rPr lang="en-US" sz="2400" dirty="0" smtClean="0">
                <a:cs typeface="Arial" panose="020B0604020202020204" pitchFamily="34" charset="0"/>
              </a:rPr>
              <a:t>We will strive to be good role models for everyone and we will always try our best!</a:t>
            </a:r>
          </a:p>
          <a:p>
            <a:pPr marL="0" indent="0" algn="ctr">
              <a:buNone/>
            </a:pPr>
            <a:r>
              <a:rPr lang="en-US" sz="1900" dirty="0" smtClean="0">
                <a:solidFill>
                  <a:srgbClr val="92D050"/>
                </a:solidFill>
                <a:latin typeface="Batang" panose="02030600000101010101" pitchFamily="18" charset="-127"/>
                <a:ea typeface="Batang" panose="02030600000101010101" pitchFamily="18" charset="-127"/>
              </a:rPr>
              <a:t>Charlie Brown         </a:t>
            </a:r>
            <a:r>
              <a:rPr lang="en-US" sz="1600" dirty="0" smtClean="0">
                <a:solidFill>
                  <a:srgbClr val="7030A0"/>
                </a:solidFill>
                <a:latin typeface="Gigi" panose="04040504061007020D02" pitchFamily="82" charset="0"/>
              </a:rPr>
              <a:t>Mrs. Teacher</a:t>
            </a:r>
            <a:br>
              <a:rPr lang="en-US" sz="1600" dirty="0" smtClean="0">
                <a:solidFill>
                  <a:srgbClr val="7030A0"/>
                </a:solidFill>
                <a:latin typeface="Gigi" panose="04040504061007020D02" pitchFamily="82" charset="0"/>
              </a:rPr>
            </a:br>
            <a:r>
              <a:rPr lang="en-US" sz="1600" dirty="0" smtClean="0">
                <a:solidFill>
                  <a:srgbClr val="FF0000"/>
                </a:solidFill>
                <a:latin typeface="Gigi" panose="04040504061007020D02" pitchFamily="82" charset="0"/>
              </a:rPr>
              <a:t>John Smith                                 </a:t>
            </a:r>
            <a:r>
              <a:rPr lang="en-US" sz="1600" dirty="0" err="1" smtClean="0">
                <a:solidFill>
                  <a:srgbClr val="FFC000"/>
                </a:solidFill>
                <a:latin typeface="Forte" panose="03060902040502070203" pitchFamily="66" charset="0"/>
              </a:rPr>
              <a:t>Auggie</a:t>
            </a:r>
            <a:r>
              <a:rPr lang="en-US" sz="1600" dirty="0" smtClean="0">
                <a:solidFill>
                  <a:srgbClr val="FFC000"/>
                </a:solidFill>
                <a:latin typeface="Forte" panose="03060902040502070203" pitchFamily="66" charset="0"/>
              </a:rPr>
              <a:t> Pullman</a:t>
            </a:r>
            <a:endParaRPr lang="en-US" sz="1600" dirty="0">
              <a:solidFill>
                <a:srgbClr val="FFC000"/>
              </a:solidFill>
              <a:latin typeface="Forte" panose="03060902040502070203" pitchFamily="66" charset="0"/>
            </a:endParaRPr>
          </a:p>
        </p:txBody>
      </p:sp>
    </p:spTree>
    <p:extLst>
      <p:ext uri="{BB962C8B-B14F-4D97-AF65-F5344CB8AC3E}">
        <p14:creationId xmlns:p14="http://schemas.microsoft.com/office/powerpoint/2010/main" val="357906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868362"/>
          </a:xfrm>
        </p:spPr>
        <p:txBody>
          <a:bodyPr/>
          <a:lstStyle/>
          <a:p>
            <a:r>
              <a:rPr lang="en-US" dirty="0" smtClean="0"/>
              <a:t>Sample Charter #1</a:t>
            </a:r>
            <a:endParaRPr lang="en-US" dirty="0"/>
          </a:p>
        </p:txBody>
      </p:sp>
      <p:pic>
        <p:nvPicPr>
          <p:cNvPr id="4" name="Content Placeholder 3"/>
          <p:cNvPicPr>
            <a:picLocks noGrp="1" noChangeAspect="1"/>
          </p:cNvPicPr>
          <p:nvPr>
            <p:ph idx="1"/>
          </p:nvPr>
        </p:nvPicPr>
        <p:blipFill>
          <a:blip r:embed="rId2"/>
          <a:stretch>
            <a:fillRect/>
          </a:stretch>
        </p:blipFill>
        <p:spPr>
          <a:xfrm>
            <a:off x="997811" y="1020762"/>
            <a:ext cx="5945914" cy="5532438"/>
          </a:xfrm>
          <a:prstGeom prst="rect">
            <a:avLst/>
          </a:prstGeom>
        </p:spPr>
      </p:pic>
    </p:spTree>
    <p:extLst>
      <p:ext uri="{BB962C8B-B14F-4D97-AF65-F5344CB8AC3E}">
        <p14:creationId xmlns:p14="http://schemas.microsoft.com/office/powerpoint/2010/main" val="1246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620000" cy="1143000"/>
          </a:xfrm>
        </p:spPr>
        <p:txBody>
          <a:bodyPr/>
          <a:lstStyle/>
          <a:p>
            <a:r>
              <a:rPr lang="en-US" dirty="0" smtClean="0"/>
              <a:t>Sample Charter #2</a:t>
            </a:r>
            <a:endParaRPr lang="en-US" dirty="0"/>
          </a:p>
        </p:txBody>
      </p:sp>
      <p:sp>
        <p:nvSpPr>
          <p:cNvPr id="3" name="Content Placeholder 2"/>
          <p:cNvSpPr>
            <a:spLocks noGrp="1"/>
          </p:cNvSpPr>
          <p:nvPr>
            <p:ph idx="1"/>
          </p:nvPr>
        </p:nvSpPr>
        <p:spPr>
          <a:xfrm>
            <a:off x="0" y="914400"/>
            <a:ext cx="8229600" cy="5791200"/>
          </a:xfrm>
        </p:spPr>
        <p:txBody>
          <a:bodyPr>
            <a:normAutofit fontScale="92500" lnSpcReduction="10000"/>
          </a:bodyPr>
          <a:lstStyle/>
          <a:p>
            <a:r>
              <a:rPr lang="en-US" sz="2400" dirty="0" smtClean="0">
                <a:cs typeface="Arial" panose="020B0604020202020204" pitchFamily="34" charset="0"/>
              </a:rPr>
              <a:t>We, the 5</a:t>
            </a:r>
            <a:r>
              <a:rPr lang="en-US" sz="2400" baseline="30000" dirty="0" smtClean="0">
                <a:cs typeface="Arial" panose="020B0604020202020204" pitchFamily="34" charset="0"/>
              </a:rPr>
              <a:t>th</a:t>
            </a:r>
            <a:r>
              <a:rPr lang="en-US" sz="2400" dirty="0" smtClean="0">
                <a:cs typeface="Arial" panose="020B0604020202020204" pitchFamily="34" charset="0"/>
              </a:rPr>
              <a:t> grade students and teacher in Portable #3, will work together to create a classroom where everyone feels </a:t>
            </a:r>
            <a:r>
              <a:rPr lang="en-US" sz="2400" i="1" dirty="0" smtClean="0">
                <a:solidFill>
                  <a:srgbClr val="00B050"/>
                </a:solidFill>
                <a:cs typeface="Arial" panose="020B0604020202020204" pitchFamily="34" charset="0"/>
              </a:rPr>
              <a:t>safe, happy, respected, confident, </a:t>
            </a:r>
            <a:r>
              <a:rPr lang="en-US" sz="2400" i="1" dirty="0" smtClean="0">
                <a:cs typeface="Arial" panose="020B0604020202020204" pitchFamily="34" charset="0"/>
              </a:rPr>
              <a:t>and</a:t>
            </a:r>
            <a:r>
              <a:rPr lang="en-US" sz="2400" i="1" dirty="0" smtClean="0">
                <a:solidFill>
                  <a:srgbClr val="00B050"/>
                </a:solidFill>
                <a:cs typeface="Arial" panose="020B0604020202020204" pitchFamily="34" charset="0"/>
              </a:rPr>
              <a:t> unique.</a:t>
            </a:r>
          </a:p>
          <a:p>
            <a:r>
              <a:rPr lang="en-US" sz="2400" dirty="0" smtClean="0">
                <a:cs typeface="Arial" panose="020B0604020202020204" pitchFamily="34" charset="0"/>
              </a:rPr>
              <a:t>We will do this by being good classmates. We will make peoples day by smiling, giving compliments, and helping people when they need it. We will respect each other and their choices, by being assertive, using good manners, and listening to others ideas. We want students in our class to be proud and confident. To do this, we will follow school rules, be involved, be determined, and be proud of who we are as individuals. </a:t>
            </a:r>
          </a:p>
          <a:p>
            <a:r>
              <a:rPr lang="en-US" sz="2400" dirty="0" smtClean="0">
                <a:cs typeface="Arial" panose="020B0604020202020204" pitchFamily="34" charset="0"/>
              </a:rPr>
              <a:t>If a problem or conflict occurs, we will stop-use our own signal word, name the feeling, calm down and use the STEP procedure. If it is a group conflict-use the same procedures but possibly do a class vote or teacher decision.</a:t>
            </a:r>
          </a:p>
          <a:p>
            <a:r>
              <a:rPr lang="en-US" sz="2400" dirty="0" smtClean="0">
                <a:cs typeface="Arial" panose="020B0604020202020204" pitchFamily="34" charset="0"/>
              </a:rPr>
              <a:t>We will strive to be good role models for everyone and we will always try our best!</a:t>
            </a:r>
          </a:p>
          <a:p>
            <a:pPr marL="0" indent="0" algn="ctr">
              <a:buNone/>
            </a:pPr>
            <a:r>
              <a:rPr lang="en-US" sz="1900" dirty="0" smtClean="0">
                <a:solidFill>
                  <a:srgbClr val="92D050"/>
                </a:solidFill>
                <a:latin typeface="Batang" panose="02030600000101010101" pitchFamily="18" charset="-127"/>
                <a:ea typeface="Batang" panose="02030600000101010101" pitchFamily="18" charset="-127"/>
              </a:rPr>
              <a:t>Charlie Brown         </a:t>
            </a:r>
            <a:r>
              <a:rPr lang="en-US" sz="1600" dirty="0" smtClean="0">
                <a:solidFill>
                  <a:srgbClr val="7030A0"/>
                </a:solidFill>
                <a:latin typeface="Gigi" panose="04040504061007020D02" pitchFamily="82" charset="0"/>
              </a:rPr>
              <a:t>Mrs. Bacon</a:t>
            </a:r>
            <a:br>
              <a:rPr lang="en-US" sz="1600" dirty="0" smtClean="0">
                <a:solidFill>
                  <a:srgbClr val="7030A0"/>
                </a:solidFill>
                <a:latin typeface="Gigi" panose="04040504061007020D02" pitchFamily="82" charset="0"/>
              </a:rPr>
            </a:br>
            <a:r>
              <a:rPr lang="en-US" sz="1600" dirty="0" smtClean="0">
                <a:solidFill>
                  <a:srgbClr val="FF0000"/>
                </a:solidFill>
                <a:latin typeface="Gigi" panose="04040504061007020D02" pitchFamily="82" charset="0"/>
              </a:rPr>
              <a:t>John Smith                                 </a:t>
            </a:r>
            <a:r>
              <a:rPr lang="en-US" sz="1600" dirty="0" err="1" smtClean="0">
                <a:solidFill>
                  <a:srgbClr val="FFC000"/>
                </a:solidFill>
                <a:latin typeface="Forte" panose="03060902040502070203" pitchFamily="66" charset="0"/>
              </a:rPr>
              <a:t>Auggie</a:t>
            </a:r>
            <a:r>
              <a:rPr lang="en-US" sz="1600" dirty="0" smtClean="0">
                <a:solidFill>
                  <a:srgbClr val="FFC000"/>
                </a:solidFill>
                <a:latin typeface="Forte" panose="03060902040502070203" pitchFamily="66" charset="0"/>
              </a:rPr>
              <a:t> Pullman</a:t>
            </a:r>
            <a:endParaRPr lang="en-US" sz="1600" dirty="0">
              <a:solidFill>
                <a:srgbClr val="FFC000"/>
              </a:solidFill>
              <a:latin typeface="Forte" panose="03060902040502070203" pitchFamily="66" charset="0"/>
            </a:endParaRPr>
          </a:p>
        </p:txBody>
      </p:sp>
    </p:spTree>
    <p:extLst>
      <p:ext uri="{BB962C8B-B14F-4D97-AF65-F5344CB8AC3E}">
        <p14:creationId xmlns:p14="http://schemas.microsoft.com/office/powerpoint/2010/main" val="11546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7620000" cy="868362"/>
          </a:xfrm>
        </p:spPr>
        <p:txBody>
          <a:bodyPr/>
          <a:lstStyle/>
          <a:p>
            <a:r>
              <a:rPr lang="en-US" dirty="0" smtClean="0"/>
              <a:t>Sample Charter #3</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1800" y="762000"/>
            <a:ext cx="2343841" cy="5943840"/>
          </a:xfrm>
        </p:spPr>
      </p:pic>
    </p:spTree>
    <p:extLst>
      <p:ext uri="{BB962C8B-B14F-4D97-AF65-F5344CB8AC3E}">
        <p14:creationId xmlns:p14="http://schemas.microsoft.com/office/powerpoint/2010/main" val="355949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4218" y="-762000"/>
            <a:ext cx="6483926" cy="8229600"/>
          </a:xfrm>
        </p:spPr>
      </p:pic>
      <p:sp>
        <p:nvSpPr>
          <p:cNvPr id="2" name="Title 1"/>
          <p:cNvSpPr>
            <a:spLocks noGrp="1"/>
          </p:cNvSpPr>
          <p:nvPr>
            <p:ph type="title"/>
          </p:nvPr>
        </p:nvSpPr>
        <p:spPr>
          <a:xfrm>
            <a:off x="1828800" y="304800"/>
            <a:ext cx="7620000" cy="1143000"/>
          </a:xfrm>
        </p:spPr>
        <p:txBody>
          <a:bodyPr/>
          <a:lstStyle/>
          <a:p>
            <a:r>
              <a:rPr lang="en-US" sz="2800" b="1" dirty="0" smtClean="0">
                <a:solidFill>
                  <a:schemeClr val="tx1"/>
                </a:solidFill>
                <a:latin typeface="Baskerville Old Face" panose="02020602080505020303" pitchFamily="18" charset="0"/>
                <a:cs typeface="Arial" panose="020B0604020202020204" pitchFamily="34" charset="0"/>
              </a:rPr>
              <a:t>P3 Class Charter Fall 2017</a:t>
            </a:r>
            <a:endParaRPr lang="en-US" sz="2800" b="1" dirty="0">
              <a:solidFill>
                <a:schemeClr val="tx1"/>
              </a:solidFill>
              <a:latin typeface="Baskerville Old Face" panose="02020602080505020303" pitchFamily="18" charset="0"/>
              <a:cs typeface="Arial" panose="020B0604020202020204" pitchFamily="34" charset="0"/>
            </a:endParaRPr>
          </a:p>
        </p:txBody>
      </p:sp>
      <p:sp>
        <p:nvSpPr>
          <p:cNvPr id="6" name="TextBox 5"/>
          <p:cNvSpPr txBox="1"/>
          <p:nvPr/>
        </p:nvSpPr>
        <p:spPr>
          <a:xfrm>
            <a:off x="1797627" y="1143000"/>
            <a:ext cx="4495800" cy="5078313"/>
          </a:xfrm>
          <a:prstGeom prst="rect">
            <a:avLst/>
          </a:prstGeom>
          <a:noFill/>
        </p:spPr>
        <p:txBody>
          <a:bodyPr wrap="square" rtlCol="0">
            <a:spAutoFit/>
          </a:bodyPr>
          <a:lstStyle/>
          <a:p>
            <a:r>
              <a:rPr lang="en-US" dirty="0">
                <a:latin typeface="Baskerville Old Face" panose="02020602080505020303" pitchFamily="18" charset="0"/>
                <a:cs typeface="Arial" panose="020B0604020202020204" pitchFamily="34" charset="0"/>
              </a:rPr>
              <a:t>We, the 5</a:t>
            </a:r>
            <a:r>
              <a:rPr lang="en-US" baseline="30000" dirty="0">
                <a:latin typeface="Baskerville Old Face" panose="02020602080505020303" pitchFamily="18" charset="0"/>
                <a:cs typeface="Arial" panose="020B0604020202020204" pitchFamily="34" charset="0"/>
              </a:rPr>
              <a:t>th</a:t>
            </a:r>
            <a:r>
              <a:rPr lang="en-US" dirty="0">
                <a:latin typeface="Baskerville Old Face" panose="02020602080505020303" pitchFamily="18" charset="0"/>
                <a:cs typeface="Arial" panose="020B0604020202020204" pitchFamily="34" charset="0"/>
              </a:rPr>
              <a:t> grade students and teacher in Portable #3, will work together to create a classroom where everyone feels </a:t>
            </a:r>
            <a:r>
              <a:rPr lang="en-US" i="1" dirty="0">
                <a:solidFill>
                  <a:srgbClr val="7030A0"/>
                </a:solidFill>
                <a:latin typeface="Baskerville Old Face" panose="02020602080505020303" pitchFamily="18" charset="0"/>
                <a:cs typeface="Arial" panose="020B0604020202020204" pitchFamily="34" charset="0"/>
              </a:rPr>
              <a:t>safe, happy, respected, confident, and unique.</a:t>
            </a:r>
          </a:p>
          <a:p>
            <a:r>
              <a:rPr lang="en-US" dirty="0">
                <a:latin typeface="Baskerville Old Face" panose="02020602080505020303" pitchFamily="18" charset="0"/>
                <a:cs typeface="Arial" panose="020B0604020202020204" pitchFamily="34" charset="0"/>
              </a:rPr>
              <a:t>We will do this by being good classmates. We will make peoples day by smiling, giving compliments, and helping people when they need it. We will respect others and their choices, by being assertive, saying please and thank you, and listening to others ideas. We want students in our class to be proud and confident. To do this, we </a:t>
            </a:r>
            <a:r>
              <a:rPr lang="en-US" dirty="0" smtClean="0">
                <a:latin typeface="Baskerville Old Face" panose="02020602080505020303" pitchFamily="18" charset="0"/>
                <a:cs typeface="Arial" panose="020B0604020202020204" pitchFamily="34" charset="0"/>
              </a:rPr>
              <a:t>will follow </a:t>
            </a:r>
            <a:r>
              <a:rPr lang="en-US" dirty="0">
                <a:latin typeface="Baskerville Old Face" panose="02020602080505020303" pitchFamily="18" charset="0"/>
                <a:cs typeface="Arial" panose="020B0604020202020204" pitchFamily="34" charset="0"/>
              </a:rPr>
              <a:t>school rules, be involved, be determined, and proud of who we are. Remember to not let others determine who you are.</a:t>
            </a:r>
          </a:p>
          <a:p>
            <a:r>
              <a:rPr lang="en-US" dirty="0">
                <a:latin typeface="Baskerville Old Face" panose="02020602080505020303" pitchFamily="18" charset="0"/>
                <a:cs typeface="Arial" panose="020B0604020202020204" pitchFamily="34" charset="0"/>
              </a:rPr>
              <a:t>If a problem or conflict occurs, we will…****.</a:t>
            </a:r>
          </a:p>
          <a:p>
            <a:r>
              <a:rPr lang="en-US" dirty="0">
                <a:latin typeface="Baskerville Old Face" panose="02020602080505020303" pitchFamily="18" charset="0"/>
                <a:cs typeface="Arial" panose="020B0604020202020204" pitchFamily="34" charset="0"/>
              </a:rPr>
              <a:t>We will strive to be good role models for everyone and we will always try our best!</a:t>
            </a:r>
            <a:endParaRPr lang="en-US" dirty="0">
              <a:latin typeface="Baskerville Old Face" panose="02020602080505020303" pitchFamily="18" charset="0"/>
            </a:endParaRPr>
          </a:p>
        </p:txBody>
      </p:sp>
      <p:sp>
        <p:nvSpPr>
          <p:cNvPr id="3" name="TextBox 2"/>
          <p:cNvSpPr txBox="1"/>
          <p:nvPr/>
        </p:nvSpPr>
        <p:spPr>
          <a:xfrm>
            <a:off x="527781" y="1461655"/>
            <a:ext cx="461665" cy="3411682"/>
          </a:xfrm>
          <a:prstGeom prst="rect">
            <a:avLst/>
          </a:prstGeom>
          <a:noFill/>
        </p:spPr>
        <p:txBody>
          <a:bodyPr vert="vert270" wrap="square" rtlCol="0">
            <a:spAutoFit/>
          </a:bodyPr>
          <a:lstStyle/>
          <a:p>
            <a:r>
              <a:rPr lang="en-US" dirty="0" smtClean="0"/>
              <a:t>Sample Charter #4</a:t>
            </a:r>
            <a:endParaRPr lang="en-US" dirty="0"/>
          </a:p>
        </p:txBody>
      </p:sp>
    </p:spTree>
    <p:extLst>
      <p:ext uri="{BB962C8B-B14F-4D97-AF65-F5344CB8AC3E}">
        <p14:creationId xmlns:p14="http://schemas.microsoft.com/office/powerpoint/2010/main" val="400709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class charter?</a:t>
            </a:r>
            <a:endParaRPr lang="en-US" dirty="0"/>
          </a:p>
        </p:txBody>
      </p:sp>
      <p:sp>
        <p:nvSpPr>
          <p:cNvPr id="3" name="Content Placeholder 2"/>
          <p:cNvSpPr>
            <a:spLocks noGrp="1"/>
          </p:cNvSpPr>
          <p:nvPr>
            <p:ph idx="1"/>
          </p:nvPr>
        </p:nvSpPr>
        <p:spPr/>
        <p:txBody>
          <a:bodyPr>
            <a:normAutofit/>
          </a:bodyPr>
          <a:lstStyle/>
          <a:p>
            <a:r>
              <a:rPr lang="en-US" sz="2800" dirty="0" smtClean="0">
                <a:cs typeface="Arial" panose="020B0604020202020204" pitchFamily="34" charset="0"/>
              </a:rPr>
              <a:t>A Charter is a promise and specific behaviors that a group creates for how this group wants to feel and interact.</a:t>
            </a:r>
          </a:p>
          <a:p>
            <a:r>
              <a:rPr lang="en-US" sz="2800" dirty="0" smtClean="0">
                <a:cs typeface="Arial" panose="020B0604020202020204" pitchFamily="34" charset="0"/>
              </a:rPr>
              <a:t>A charter is important because it differs from “rules” or “guidelines” because it is designed by the group for </a:t>
            </a:r>
            <a:r>
              <a:rPr lang="en-US" sz="2800" dirty="0" smtClean="0">
                <a:solidFill>
                  <a:srgbClr val="00B050"/>
                </a:solidFill>
                <a:cs typeface="Arial" panose="020B0604020202020204" pitchFamily="34" charset="0"/>
              </a:rPr>
              <a:t>how </a:t>
            </a:r>
            <a:r>
              <a:rPr lang="en-US" sz="2800" b="1" i="1" dirty="0" smtClean="0">
                <a:solidFill>
                  <a:srgbClr val="00B050"/>
                </a:solidFill>
                <a:cs typeface="Arial" panose="020B0604020202020204" pitchFamily="34" charset="0"/>
              </a:rPr>
              <a:t>they</a:t>
            </a:r>
            <a:r>
              <a:rPr lang="en-US" sz="2800" dirty="0" smtClean="0">
                <a:solidFill>
                  <a:srgbClr val="00B050"/>
                </a:solidFill>
                <a:cs typeface="Arial" panose="020B0604020202020204" pitchFamily="34" charset="0"/>
              </a:rPr>
              <a:t> </a:t>
            </a:r>
            <a:r>
              <a:rPr lang="en-US" sz="2800" b="1" i="1" dirty="0" smtClean="0">
                <a:solidFill>
                  <a:srgbClr val="00B050"/>
                </a:solidFill>
                <a:cs typeface="Arial" panose="020B0604020202020204" pitchFamily="34" charset="0"/>
              </a:rPr>
              <a:t>want to feel</a:t>
            </a:r>
            <a:r>
              <a:rPr lang="en-US" sz="2800" dirty="0" smtClean="0">
                <a:solidFill>
                  <a:srgbClr val="00B050"/>
                </a:solidFill>
                <a:cs typeface="Arial" panose="020B0604020202020204" pitchFamily="34" charset="0"/>
              </a:rPr>
              <a:t> and </a:t>
            </a:r>
            <a:r>
              <a:rPr lang="en-US" sz="2800" b="1" i="1" dirty="0" smtClean="0">
                <a:solidFill>
                  <a:srgbClr val="00B050"/>
                </a:solidFill>
                <a:cs typeface="Arial" panose="020B0604020202020204" pitchFamily="34" charset="0"/>
              </a:rPr>
              <a:t>how they want to help people and work together in their classroom</a:t>
            </a:r>
            <a:r>
              <a:rPr lang="en-US" sz="2800" dirty="0" smtClean="0">
                <a:solidFill>
                  <a:srgbClr val="00B050"/>
                </a:solidFill>
                <a:cs typeface="Arial" panose="020B0604020202020204" pitchFamily="34" charset="0"/>
              </a:rPr>
              <a:t>.</a:t>
            </a:r>
            <a:endParaRPr lang="en-US" sz="2800" dirty="0">
              <a:solidFill>
                <a:srgbClr val="00B050"/>
              </a:solidFill>
              <a:cs typeface="Arial" panose="020B0604020202020204" pitchFamily="34" charset="0"/>
            </a:endParaRPr>
          </a:p>
        </p:txBody>
      </p:sp>
    </p:spTree>
    <p:extLst>
      <p:ext uri="{BB962C8B-B14F-4D97-AF65-F5344CB8AC3E}">
        <p14:creationId xmlns:p14="http://schemas.microsoft.com/office/powerpoint/2010/main" val="321653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2239962"/>
          </a:xfrm>
        </p:spPr>
        <p:txBody>
          <a:bodyPr>
            <a:normAutofit/>
          </a:bodyPr>
          <a:lstStyle/>
          <a:p>
            <a:pPr algn="l"/>
            <a:r>
              <a:rPr lang="en-US" dirty="0" smtClean="0"/>
              <a:t>There are </a:t>
            </a:r>
            <a:r>
              <a:rPr lang="en-US" i="1" dirty="0" smtClean="0">
                <a:solidFill>
                  <a:srgbClr val="00B050"/>
                </a:solidFill>
              </a:rPr>
              <a:t>three guiding questions </a:t>
            </a:r>
            <a:r>
              <a:rPr lang="en-US" dirty="0" smtClean="0"/>
              <a:t>to consider when creating a </a:t>
            </a:r>
            <a:r>
              <a:rPr lang="en-US" dirty="0"/>
              <a:t>class charter?</a:t>
            </a:r>
            <a:endParaRPr lang="en-US" dirty="0">
              <a:solidFill>
                <a:srgbClr val="C00000"/>
              </a:solidFill>
              <a:latin typeface="Century Gothic" panose="020B0502020202020204" pitchFamily="34" charset="0"/>
            </a:endParaRPr>
          </a:p>
        </p:txBody>
      </p:sp>
      <p:sp>
        <p:nvSpPr>
          <p:cNvPr id="4" name="Content Placeholder 3"/>
          <p:cNvSpPr>
            <a:spLocks noGrp="1"/>
          </p:cNvSpPr>
          <p:nvPr>
            <p:ph idx="1"/>
          </p:nvPr>
        </p:nvSpPr>
        <p:spPr>
          <a:xfrm>
            <a:off x="152400" y="2788105"/>
            <a:ext cx="4588553" cy="2973122"/>
          </a:xfrm>
          <a:prstGeom prst="rect">
            <a:avLst/>
          </a:prstGeom>
        </p:spPr>
        <p:txBody>
          <a:bodyPr wrap="square">
            <a:spAutoFit/>
          </a:bodyPr>
          <a:lstStyle/>
          <a:p>
            <a:pPr marL="514350" indent="-514350">
              <a:buFont typeface="+mj-lt"/>
              <a:buAutoNum type="arabicPeriod"/>
            </a:pPr>
            <a:r>
              <a:rPr lang="en-US" sz="2400" dirty="0">
                <a:ea typeface="Brush Script Std" pitchFamily="1" charset="0"/>
                <a:cs typeface="Arial" panose="020B0604020202020204" pitchFamily="34" charset="0"/>
              </a:rPr>
              <a:t>As a class, we want </a:t>
            </a:r>
            <a:r>
              <a:rPr lang="en-US" sz="2400" dirty="0" smtClean="0">
                <a:ea typeface="Brush Script Std" pitchFamily="1" charset="0"/>
                <a:cs typeface="Arial" panose="020B0604020202020204" pitchFamily="34" charset="0"/>
              </a:rPr>
              <a:t>to </a:t>
            </a:r>
            <a:r>
              <a:rPr lang="en-US" sz="2400" dirty="0">
                <a:ea typeface="Brush Script Std" pitchFamily="1" charset="0"/>
                <a:cs typeface="Arial" panose="020B0604020202020204" pitchFamily="34" charset="0"/>
              </a:rPr>
              <a:t>feel…</a:t>
            </a:r>
          </a:p>
          <a:p>
            <a:pPr marL="514350" indent="-514350">
              <a:buFont typeface="+mj-lt"/>
              <a:buAutoNum type="arabicPeriod"/>
            </a:pPr>
            <a:endParaRPr lang="en-US" sz="2400" dirty="0">
              <a:ea typeface="Brush Script Std" pitchFamily="1" charset="0"/>
              <a:cs typeface="Arial" panose="020B0604020202020204" pitchFamily="34" charset="0"/>
            </a:endParaRPr>
          </a:p>
          <a:p>
            <a:pPr marL="514350" indent="-514350">
              <a:buFont typeface="+mj-lt"/>
              <a:buAutoNum type="arabicPeriod"/>
            </a:pPr>
            <a:r>
              <a:rPr lang="en-US" sz="2400" dirty="0">
                <a:ea typeface="Brush Script Std" pitchFamily="1" charset="0"/>
                <a:cs typeface="Arial" panose="020B0604020202020204" pitchFamily="34" charset="0"/>
              </a:rPr>
              <a:t>In order to have these f</a:t>
            </a:r>
            <a:r>
              <a:rPr lang="en-US" sz="2400" dirty="0" smtClean="0">
                <a:ea typeface="Brush Script Std" pitchFamily="1" charset="0"/>
                <a:cs typeface="Arial" panose="020B0604020202020204" pitchFamily="34" charset="0"/>
              </a:rPr>
              <a:t>eelings </a:t>
            </a:r>
            <a:r>
              <a:rPr lang="en-US" sz="2400" dirty="0">
                <a:ea typeface="Brush Script Std" pitchFamily="1" charset="0"/>
                <a:cs typeface="Arial" panose="020B0604020202020204" pitchFamily="34" charset="0"/>
              </a:rPr>
              <a:t>consistently, </a:t>
            </a:r>
            <a:r>
              <a:rPr lang="en-US" sz="2400" dirty="0" smtClean="0">
                <a:ea typeface="Brush Script Std" pitchFamily="1" charset="0"/>
                <a:cs typeface="Arial" panose="020B0604020202020204" pitchFamily="34" charset="0"/>
              </a:rPr>
              <a:t>we </a:t>
            </a:r>
            <a:r>
              <a:rPr lang="en-US" sz="2400" dirty="0">
                <a:ea typeface="Brush Script Std" pitchFamily="1" charset="0"/>
                <a:cs typeface="Arial" panose="020B0604020202020204" pitchFamily="34" charset="0"/>
              </a:rPr>
              <a:t>will…</a:t>
            </a:r>
          </a:p>
          <a:p>
            <a:pPr marL="514350" indent="-514350">
              <a:buFont typeface="+mj-lt"/>
              <a:buAutoNum type="arabicPeriod"/>
            </a:pPr>
            <a:endParaRPr lang="en-US" sz="2400" dirty="0">
              <a:ea typeface="Brush Script Std" pitchFamily="1" charset="0"/>
              <a:cs typeface="Arial" panose="020B0604020202020204" pitchFamily="34" charset="0"/>
            </a:endParaRPr>
          </a:p>
          <a:p>
            <a:pPr marL="514350" indent="-514350">
              <a:buFont typeface="+mj-lt"/>
              <a:buAutoNum type="arabicPeriod"/>
            </a:pPr>
            <a:r>
              <a:rPr lang="en-US" sz="2400" dirty="0">
                <a:ea typeface="Brush Script Std" pitchFamily="1" charset="0"/>
                <a:cs typeface="Arial" panose="020B0604020202020204" pitchFamily="34" charset="0"/>
              </a:rPr>
              <a:t>We will prevent </a:t>
            </a:r>
            <a:r>
              <a:rPr lang="en-US" sz="2400" dirty="0" smtClean="0">
                <a:ea typeface="Brush Script Std" pitchFamily="1" charset="0"/>
                <a:cs typeface="Arial" panose="020B0604020202020204" pitchFamily="34" charset="0"/>
              </a:rPr>
              <a:t>and manage </a:t>
            </a:r>
            <a:r>
              <a:rPr lang="en-US" sz="2400" dirty="0">
                <a:ea typeface="Brush Script Std" pitchFamily="1" charset="0"/>
                <a:cs typeface="Arial" panose="020B0604020202020204" pitchFamily="34" charset="0"/>
              </a:rPr>
              <a:t>conflict by…</a:t>
            </a:r>
            <a:endParaRPr lang="en-US" sz="4000" dirty="0">
              <a:ea typeface="Brush Script Std" pitchFamily="1" charset="0"/>
              <a:cs typeface="Arial" panose="020B0604020202020204" pitchFamily="34" charset="0"/>
            </a:endParaRPr>
          </a:p>
        </p:txBody>
      </p:sp>
      <p:pic>
        <p:nvPicPr>
          <p:cNvPr id="2050" name="Picture 2" descr="https://i.pinimg.com/736x/f9/87/88/f98788efb496a8da5cd1866079b67d4c--class-charter-rugra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21158"/>
            <a:ext cx="3447158" cy="433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6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132058"/>
            <a:ext cx="8384147" cy="1450757"/>
          </a:xfrm>
        </p:spPr>
        <p:txBody>
          <a:bodyPr>
            <a:normAutofit fontScale="90000"/>
          </a:bodyPr>
          <a:lstStyle/>
          <a:p>
            <a:r>
              <a:rPr lang="en-US" dirty="0" smtClean="0"/>
              <a:t>1. How do we want to feel in school each day?</a:t>
            </a:r>
            <a:endParaRPr lang="en-US" dirty="0">
              <a:solidFill>
                <a:srgbClr val="C00000"/>
              </a:solidFill>
              <a:latin typeface="Century Gothic" panose="020B0502020202020204" pitchFamily="34" charset="0"/>
            </a:endParaRPr>
          </a:p>
        </p:txBody>
      </p:sp>
      <p:sp>
        <p:nvSpPr>
          <p:cNvPr id="5" name="TextBox 4"/>
          <p:cNvSpPr txBox="1"/>
          <p:nvPr/>
        </p:nvSpPr>
        <p:spPr>
          <a:xfrm>
            <a:off x="470280" y="1828800"/>
            <a:ext cx="5401022" cy="1569660"/>
          </a:xfrm>
          <a:prstGeom prst="rect">
            <a:avLst/>
          </a:prstGeom>
          <a:noFill/>
        </p:spPr>
        <p:txBody>
          <a:bodyPr wrap="square" rtlCol="0">
            <a:spAutoFit/>
          </a:bodyPr>
          <a:lstStyle/>
          <a:p>
            <a:r>
              <a:rPr lang="en-US" sz="2400" dirty="0" smtClean="0">
                <a:cs typeface="Arial" panose="020B0604020202020204" pitchFamily="34" charset="0"/>
              </a:rPr>
              <a:t>Each student lists ~five feelings he or she wants to experience each day at school.</a:t>
            </a:r>
          </a:p>
          <a:p>
            <a:endParaRPr lang="en-US" sz="2400" dirty="0" smtClean="0">
              <a:latin typeface="Century Gothic" panose="020B0502020202020204" pitchFamily="34" charset="0"/>
            </a:endParaRPr>
          </a:p>
          <a:p>
            <a:endParaRPr lang="en-US" sz="2400" dirty="0">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5912866" y="2381471"/>
            <a:ext cx="2439178" cy="3169060"/>
          </a:xfrm>
          <a:prstGeom prst="rect">
            <a:avLst/>
          </a:prstGeom>
        </p:spPr>
      </p:pic>
      <p:sp>
        <p:nvSpPr>
          <p:cNvPr id="3" name="Rectangle 2"/>
          <p:cNvSpPr/>
          <p:nvPr/>
        </p:nvSpPr>
        <p:spPr>
          <a:xfrm>
            <a:off x="470280" y="2895600"/>
            <a:ext cx="5401022" cy="3785652"/>
          </a:xfrm>
          <a:prstGeom prst="rect">
            <a:avLst/>
          </a:prstGeom>
        </p:spPr>
        <p:txBody>
          <a:bodyPr wrap="square">
            <a:spAutoFit/>
          </a:bodyPr>
          <a:lstStyle/>
          <a:p>
            <a:r>
              <a:rPr lang="en-US" sz="2400" dirty="0">
                <a:cs typeface="Arial" panose="020B0604020202020204" pitchFamily="34" charset="0"/>
              </a:rPr>
              <a:t>Then as a </a:t>
            </a:r>
            <a:r>
              <a:rPr lang="en-US" sz="2400" dirty="0" smtClean="0">
                <a:cs typeface="Arial" panose="020B0604020202020204" pitchFamily="34" charset="0"/>
              </a:rPr>
              <a:t>table group</a:t>
            </a:r>
            <a:r>
              <a:rPr lang="en-US" sz="2400" dirty="0">
                <a:cs typeface="Arial" panose="020B0604020202020204" pitchFamily="34" charset="0"/>
              </a:rPr>
              <a:t>, the lists are combined to form </a:t>
            </a:r>
            <a:r>
              <a:rPr lang="en-US" sz="2400" dirty="0" smtClean="0">
                <a:cs typeface="Arial" panose="020B0604020202020204" pitchFamily="34" charset="0"/>
              </a:rPr>
              <a:t>one </a:t>
            </a:r>
            <a:r>
              <a:rPr lang="en-US" sz="2400" dirty="0">
                <a:cs typeface="Arial" panose="020B0604020202020204" pitchFamily="34" charset="0"/>
              </a:rPr>
              <a:t>list of </a:t>
            </a:r>
            <a:r>
              <a:rPr lang="en-US" sz="2400" dirty="0" smtClean="0">
                <a:cs typeface="Arial" panose="020B0604020202020204" pitchFamily="34" charset="0"/>
              </a:rPr>
              <a:t>four to </a:t>
            </a:r>
            <a:r>
              <a:rPr lang="en-US" sz="2400" dirty="0">
                <a:cs typeface="Arial" panose="020B0604020202020204" pitchFamily="34" charset="0"/>
              </a:rPr>
              <a:t>five </a:t>
            </a:r>
            <a:r>
              <a:rPr lang="en-US" sz="2400" dirty="0" smtClean="0">
                <a:cs typeface="Arial" panose="020B0604020202020204" pitchFamily="34" charset="0"/>
              </a:rPr>
              <a:t>feeling words that </a:t>
            </a:r>
            <a:r>
              <a:rPr lang="en-US" sz="2400" dirty="0">
                <a:cs typeface="Arial" panose="020B0604020202020204" pitchFamily="34" charset="0"/>
              </a:rPr>
              <a:t>represent what feelings are most important to the </a:t>
            </a:r>
            <a:r>
              <a:rPr lang="en-US" sz="2400" dirty="0" smtClean="0">
                <a:cs typeface="Arial" panose="020B0604020202020204" pitchFamily="34" charset="0"/>
              </a:rPr>
              <a:t>class. Bring those up to the board. </a:t>
            </a:r>
          </a:p>
          <a:p>
            <a:endParaRPr lang="en-US" sz="2400" dirty="0">
              <a:cs typeface="Arial" panose="020B0604020202020204" pitchFamily="34" charset="0"/>
            </a:endParaRPr>
          </a:p>
          <a:p>
            <a:r>
              <a:rPr lang="en-US" sz="2400" dirty="0" smtClean="0">
                <a:cs typeface="Arial" panose="020B0604020202020204" pitchFamily="34" charset="0"/>
              </a:rPr>
              <a:t>Now, the class brings those sticky notes to the board to try and combine the words down to just 5 words and lists them on the sample charter</a:t>
            </a:r>
            <a:r>
              <a:rPr lang="en-US" sz="2400" dirty="0">
                <a:cs typeface="Arial" panose="020B0604020202020204" pitchFamily="34" charset="0"/>
              </a:rPr>
              <a:t> </a:t>
            </a:r>
            <a:r>
              <a:rPr lang="en-US" sz="1000" dirty="0" smtClean="0">
                <a:cs typeface="Arial" panose="020B0604020202020204" pitchFamily="34" charset="0"/>
              </a:rPr>
              <a:t>(at the end of the PowerPoint).</a:t>
            </a:r>
            <a:endParaRPr lang="en-US" sz="1000" dirty="0">
              <a:cs typeface="Arial" panose="020B0604020202020204" pitchFamily="34" charset="0"/>
            </a:endParaRPr>
          </a:p>
        </p:txBody>
      </p:sp>
    </p:spTree>
    <p:extLst>
      <p:ext uri="{BB962C8B-B14F-4D97-AF65-F5344CB8AC3E}">
        <p14:creationId xmlns:p14="http://schemas.microsoft.com/office/powerpoint/2010/main" val="37444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0490"/>
            <a:ext cx="8763000" cy="969338"/>
          </a:xfrm>
        </p:spPr>
        <p:txBody>
          <a:bodyPr>
            <a:normAutofit/>
          </a:bodyPr>
          <a:lstStyle/>
          <a:p>
            <a:r>
              <a:rPr lang="en-US" sz="3600" dirty="0" smtClean="0"/>
              <a:t>Here is a list of feelings to help Guide you:</a:t>
            </a:r>
            <a:endParaRPr lang="en-US" sz="3600"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101395"/>
            <a:ext cx="9144000" cy="5928275"/>
          </a:xfrm>
          <a:prstGeom prst="rect">
            <a:avLst/>
          </a:prstGeom>
        </p:spPr>
      </p:pic>
    </p:spTree>
    <p:extLst>
      <p:ext uri="{BB962C8B-B14F-4D97-AF65-F5344CB8AC3E}">
        <p14:creationId xmlns:p14="http://schemas.microsoft.com/office/powerpoint/2010/main" val="302716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95" y="286604"/>
            <a:ext cx="8461420" cy="1450757"/>
          </a:xfrm>
        </p:spPr>
        <p:txBody>
          <a:bodyPr>
            <a:normAutofit fontScale="90000"/>
          </a:bodyPr>
          <a:lstStyle/>
          <a:p>
            <a:r>
              <a:rPr lang="en-US" dirty="0" smtClean="0">
                <a:ea typeface="Brush Script Std" pitchFamily="1" charset="0"/>
                <a:cs typeface="Brush Script Std" pitchFamily="1" charset="0"/>
              </a:rPr>
              <a:t>2. In </a:t>
            </a:r>
            <a:r>
              <a:rPr lang="en-US" dirty="0">
                <a:ea typeface="Brush Script Std" pitchFamily="1" charset="0"/>
                <a:cs typeface="Brush Script Std" pitchFamily="1" charset="0"/>
              </a:rPr>
              <a:t>order to have these feelings consistently, we will…</a:t>
            </a:r>
          </a:p>
        </p:txBody>
      </p:sp>
      <p:sp>
        <p:nvSpPr>
          <p:cNvPr id="3" name="Content Placeholder 2"/>
          <p:cNvSpPr>
            <a:spLocks noGrp="1"/>
          </p:cNvSpPr>
          <p:nvPr>
            <p:ph idx="1"/>
          </p:nvPr>
        </p:nvSpPr>
        <p:spPr>
          <a:xfrm>
            <a:off x="564183" y="1676400"/>
            <a:ext cx="7543800" cy="4023360"/>
          </a:xfrm>
        </p:spPr>
        <p:txBody>
          <a:bodyPr>
            <a:normAutofit/>
          </a:bodyPr>
          <a:lstStyle/>
          <a:p>
            <a:r>
              <a:rPr lang="en-US" sz="2800" dirty="0" smtClean="0">
                <a:cs typeface="Arial" panose="020B0604020202020204" pitchFamily="34" charset="0"/>
              </a:rPr>
              <a:t>Think about what these feelings will look like in school in terms of specific, measurable, observable behaviors</a:t>
            </a:r>
          </a:p>
          <a:p>
            <a:pPr lvl="1"/>
            <a:r>
              <a:rPr lang="en-US" sz="2400" i="1" dirty="0" smtClean="0">
                <a:cs typeface="Arial" panose="020B0604020202020204" pitchFamily="34" charset="0"/>
              </a:rPr>
              <a:t>i.e. </a:t>
            </a:r>
            <a:r>
              <a:rPr lang="en-US" sz="2400" i="1" dirty="0" smtClean="0">
                <a:solidFill>
                  <a:srgbClr val="0070C0"/>
                </a:solidFill>
                <a:cs typeface="Arial" panose="020B0604020202020204" pitchFamily="34" charset="0"/>
              </a:rPr>
              <a:t>What will the class need to do each day to ensure everyone experiences these feelings?</a:t>
            </a:r>
          </a:p>
          <a:p>
            <a:pPr lvl="1"/>
            <a:endParaRPr lang="en-US" sz="2800" dirty="0">
              <a:solidFill>
                <a:srgbClr val="C00000"/>
              </a:solidFill>
            </a:endParaRPr>
          </a:p>
        </p:txBody>
      </p:sp>
      <p:sp>
        <p:nvSpPr>
          <p:cNvPr id="5" name="Rectangle 4"/>
          <p:cNvSpPr/>
          <p:nvPr/>
        </p:nvSpPr>
        <p:spPr>
          <a:xfrm>
            <a:off x="381000" y="4572000"/>
            <a:ext cx="7575997" cy="1569660"/>
          </a:xfrm>
          <a:prstGeom prst="rect">
            <a:avLst/>
          </a:prstGeom>
        </p:spPr>
        <p:txBody>
          <a:bodyPr wrap="square">
            <a:spAutoFit/>
          </a:bodyPr>
          <a:lstStyle/>
          <a:p>
            <a:pPr marL="201168" lvl="1" indent="0">
              <a:buNone/>
            </a:pPr>
            <a:r>
              <a:rPr lang="en-US" sz="2400" dirty="0">
                <a:latin typeface="Comic Sans MS" panose="030F0702030302020204" pitchFamily="66" charset="0"/>
                <a:cs typeface="Times New Roman" panose="02020603050405020304" pitchFamily="18" charset="0"/>
              </a:rPr>
              <a:t>Example</a:t>
            </a:r>
            <a:r>
              <a:rPr lang="en-US" sz="2400" dirty="0">
                <a:solidFill>
                  <a:srgbClr val="C00000"/>
                </a:solidFill>
                <a:latin typeface="Comic Sans MS" panose="030F0702030302020204" pitchFamily="66" charset="0"/>
                <a:cs typeface="Times New Roman" panose="02020603050405020304" pitchFamily="18" charset="0"/>
              </a:rPr>
              <a:t>: </a:t>
            </a:r>
            <a:r>
              <a:rPr lang="en-US" sz="2400" i="1" dirty="0">
                <a:solidFill>
                  <a:srgbClr val="00B050"/>
                </a:solidFill>
                <a:latin typeface="Comic Sans MS" panose="030F0702030302020204" pitchFamily="66" charset="0"/>
                <a:cs typeface="Times New Roman" panose="02020603050405020304" pitchFamily="18" charset="0"/>
              </a:rPr>
              <a:t>In order to feel included, I will greet and smile </a:t>
            </a:r>
            <a:r>
              <a:rPr lang="en-US" sz="2400" i="1" dirty="0" smtClean="0">
                <a:solidFill>
                  <a:srgbClr val="00B050"/>
                </a:solidFill>
                <a:latin typeface="Comic Sans MS" panose="030F0702030302020204" pitchFamily="66" charset="0"/>
                <a:cs typeface="Times New Roman" panose="02020603050405020304" pitchFamily="18" charset="0"/>
              </a:rPr>
              <a:t>at classmates </a:t>
            </a:r>
            <a:r>
              <a:rPr lang="en-US" sz="2400" i="1" dirty="0">
                <a:solidFill>
                  <a:srgbClr val="00B050"/>
                </a:solidFill>
                <a:latin typeface="Comic Sans MS" panose="030F0702030302020204" pitchFamily="66" charset="0"/>
                <a:cs typeface="Times New Roman" panose="02020603050405020304" pitchFamily="18" charset="0"/>
              </a:rPr>
              <a:t>every morning when coming into class. </a:t>
            </a:r>
            <a:r>
              <a:rPr lang="en-US" sz="2400" i="1" dirty="0" smtClean="0">
                <a:solidFill>
                  <a:srgbClr val="C00000"/>
                </a:solidFill>
                <a:latin typeface="Comic Sans MS" panose="030F0702030302020204" pitchFamily="66" charset="0"/>
                <a:cs typeface="Times New Roman" panose="02020603050405020304" pitchFamily="18" charset="0"/>
              </a:rPr>
              <a:t/>
            </a:r>
            <a:br>
              <a:rPr lang="en-US" sz="2400" i="1" dirty="0" smtClean="0">
                <a:solidFill>
                  <a:srgbClr val="C00000"/>
                </a:solidFill>
                <a:latin typeface="Comic Sans MS" panose="030F0702030302020204" pitchFamily="66" charset="0"/>
                <a:cs typeface="Times New Roman" panose="02020603050405020304" pitchFamily="18" charset="0"/>
              </a:rPr>
            </a:br>
            <a:endParaRPr lang="en-US" sz="2400" i="1" dirty="0" smtClean="0">
              <a:solidFill>
                <a:srgbClr val="C0000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6854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work as a group to get your  list of specific behaviors to 5.</a:t>
            </a:r>
            <a:endParaRPr lang="en-US" dirty="0"/>
          </a:p>
        </p:txBody>
      </p:sp>
      <p:sp>
        <p:nvSpPr>
          <p:cNvPr id="3" name="Content Placeholder 2"/>
          <p:cNvSpPr>
            <a:spLocks noGrp="1"/>
          </p:cNvSpPr>
          <p:nvPr>
            <p:ph idx="1"/>
          </p:nvPr>
        </p:nvSpPr>
        <p:spPr/>
        <p:txBody>
          <a:bodyPr/>
          <a:lstStyle/>
          <a:p>
            <a:r>
              <a:rPr lang="en-US" sz="2800" dirty="0" smtClean="0">
                <a:cs typeface="Arial" panose="020B0604020202020204" pitchFamily="34" charset="0"/>
              </a:rPr>
              <a:t>Let’s work to get a list of about </a:t>
            </a:r>
            <a:r>
              <a:rPr lang="en-US" sz="2800" b="1" dirty="0" smtClean="0">
                <a:cs typeface="Arial" panose="020B0604020202020204" pitchFamily="34" charset="0"/>
              </a:rPr>
              <a:t>5 specific behaviors </a:t>
            </a:r>
            <a:r>
              <a:rPr lang="en-US" sz="2800" dirty="0" smtClean="0">
                <a:cs typeface="Arial" panose="020B0604020202020204" pitchFamily="34" charset="0"/>
              </a:rPr>
              <a:t>we would like to see in our class that will help us “feel” the way we want to feel in our classroom.</a:t>
            </a:r>
          </a:p>
          <a:p>
            <a:r>
              <a:rPr lang="en-US" sz="1200" dirty="0" smtClean="0">
                <a:cs typeface="Arial" panose="020B0604020202020204" pitchFamily="34" charset="0"/>
              </a:rPr>
              <a:t>You can use the sample charter slide to work on combining these ideas.</a:t>
            </a:r>
          </a:p>
          <a:p>
            <a:endParaRPr lang="en-US" dirty="0"/>
          </a:p>
        </p:txBody>
      </p:sp>
    </p:spTree>
    <p:extLst>
      <p:ext uri="{BB962C8B-B14F-4D97-AF65-F5344CB8AC3E}">
        <p14:creationId xmlns:p14="http://schemas.microsoft.com/office/powerpoint/2010/main" val="383647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253471" cy="1450757"/>
          </a:xfrm>
        </p:spPr>
        <p:txBody>
          <a:bodyPr>
            <a:noAutofit/>
          </a:bodyPr>
          <a:lstStyle/>
          <a:p>
            <a:pPr algn="l"/>
            <a:r>
              <a:rPr lang="en-US" dirty="0" smtClean="0">
                <a:ea typeface="Brush Script Std" pitchFamily="1" charset="0"/>
                <a:cs typeface="Brush Script Std" pitchFamily="1" charset="0"/>
              </a:rPr>
              <a:t>3</a:t>
            </a:r>
            <a:r>
              <a:rPr lang="en-US" dirty="0">
                <a:ea typeface="Brush Script Std" pitchFamily="1" charset="0"/>
                <a:cs typeface="Brush Script Std" pitchFamily="1" charset="0"/>
              </a:rPr>
              <a:t>. </a:t>
            </a:r>
            <a:r>
              <a:rPr lang="en-US" dirty="0" smtClean="0">
                <a:ea typeface="Brush Script Std" pitchFamily="1" charset="0"/>
                <a:cs typeface="Brush Script Std" pitchFamily="1" charset="0"/>
              </a:rPr>
              <a:t>We </a:t>
            </a:r>
            <a:r>
              <a:rPr lang="en-US" dirty="0">
                <a:ea typeface="Brush Script Std" pitchFamily="1" charset="0"/>
                <a:cs typeface="Brush Script Std" pitchFamily="1" charset="0"/>
              </a:rPr>
              <a:t>will prevent and manage </a:t>
            </a:r>
            <a:br>
              <a:rPr lang="en-US" dirty="0">
                <a:ea typeface="Brush Script Std" pitchFamily="1" charset="0"/>
                <a:cs typeface="Brush Script Std" pitchFamily="1" charset="0"/>
              </a:rPr>
            </a:br>
            <a:r>
              <a:rPr lang="en-US" dirty="0">
                <a:ea typeface="Brush Script Std" pitchFamily="1" charset="0"/>
                <a:cs typeface="Brush Script Std" pitchFamily="1" charset="0"/>
              </a:rPr>
              <a:t>conflict by…</a:t>
            </a:r>
            <a:endParaRPr lang="en-US" dirty="0">
              <a:solidFill>
                <a:srgbClr val="C00000"/>
              </a:solidFill>
              <a:latin typeface="Century Gothic" panose="020B0502020202020204" pitchFamily="34" charset="0"/>
            </a:endParaRPr>
          </a:p>
        </p:txBody>
      </p:sp>
      <p:sp>
        <p:nvSpPr>
          <p:cNvPr id="3" name="TextBox 2"/>
          <p:cNvSpPr txBox="1"/>
          <p:nvPr/>
        </p:nvSpPr>
        <p:spPr>
          <a:xfrm>
            <a:off x="755073" y="5334000"/>
            <a:ext cx="7775621" cy="1261884"/>
          </a:xfrm>
          <a:prstGeom prst="rect">
            <a:avLst/>
          </a:prstGeom>
          <a:noFill/>
        </p:spPr>
        <p:txBody>
          <a:bodyPr wrap="square" rtlCol="0">
            <a:spAutoFit/>
          </a:bodyPr>
          <a:lstStyle/>
          <a:p>
            <a:pPr marL="342900" indent="-342900">
              <a:buAutoNum type="arabicParenR"/>
            </a:pPr>
            <a:endParaRPr lang="en-US" sz="2400" dirty="0">
              <a:latin typeface="Century Gothic" panose="020B0502020202020204" pitchFamily="34" charset="0"/>
            </a:endParaRPr>
          </a:p>
          <a:p>
            <a:r>
              <a:rPr lang="en-US" sz="1400" i="1" dirty="0">
                <a:solidFill>
                  <a:srgbClr val="00B050"/>
                </a:solidFill>
                <a:latin typeface="Comic Sans MS" panose="030F0702030302020204" pitchFamily="66" charset="0"/>
              </a:rPr>
              <a:t>Example: </a:t>
            </a:r>
            <a:r>
              <a:rPr lang="en-US" sz="1400" i="1" dirty="0" smtClean="0">
                <a:solidFill>
                  <a:srgbClr val="00B050"/>
                </a:solidFill>
                <a:latin typeface="Comic Sans MS" panose="030F0702030302020204" pitchFamily="66" charset="0"/>
              </a:rPr>
              <a:t>I will use an “I statement” if I feel sad, angry, or upset</a:t>
            </a:r>
            <a:r>
              <a:rPr lang="en-US" sz="1400" i="1" dirty="0">
                <a:solidFill>
                  <a:srgbClr val="00B050"/>
                </a:solidFill>
                <a:latin typeface="Comic Sans MS" panose="030F0702030302020204" pitchFamily="66" charset="0"/>
              </a:rPr>
              <a:t/>
            </a:r>
            <a:br>
              <a:rPr lang="en-US" sz="1400" i="1" dirty="0">
                <a:solidFill>
                  <a:srgbClr val="00B050"/>
                </a:solidFill>
                <a:latin typeface="Comic Sans MS" panose="030F0702030302020204" pitchFamily="66" charset="0"/>
              </a:rPr>
            </a:br>
            <a:endParaRPr lang="en-US" sz="1400" i="1" dirty="0">
              <a:solidFill>
                <a:srgbClr val="00B050"/>
              </a:solidFill>
              <a:latin typeface="Comic Sans MS" panose="030F0702030302020204" pitchFamily="66" charset="0"/>
            </a:endParaRPr>
          </a:p>
          <a:p>
            <a:endParaRPr lang="en-US" sz="2400" dirty="0">
              <a:latin typeface="Century Gothic" panose="020B0502020202020204" pitchFamily="34" charset="0"/>
            </a:endParaRPr>
          </a:p>
        </p:txBody>
      </p:sp>
      <p:sp>
        <p:nvSpPr>
          <p:cNvPr id="6" name="Rectangle 5"/>
          <p:cNvSpPr/>
          <p:nvPr/>
        </p:nvSpPr>
        <p:spPr>
          <a:xfrm>
            <a:off x="762000" y="1749316"/>
            <a:ext cx="6900278" cy="1200329"/>
          </a:xfrm>
          <a:prstGeom prst="rect">
            <a:avLst/>
          </a:prstGeom>
        </p:spPr>
        <p:txBody>
          <a:bodyPr wrap="square">
            <a:spAutoFit/>
          </a:bodyPr>
          <a:lstStyle/>
          <a:p>
            <a:r>
              <a:rPr lang="en-US" sz="2400" dirty="0" smtClean="0">
                <a:solidFill>
                  <a:srgbClr val="C00000"/>
                </a:solidFill>
                <a:cs typeface="Arial" panose="020B0604020202020204" pitchFamily="34" charset="0"/>
              </a:rPr>
              <a:t>In your groups first </a:t>
            </a:r>
            <a:r>
              <a:rPr lang="en-US" sz="2400" dirty="0">
                <a:solidFill>
                  <a:srgbClr val="C00000"/>
                </a:solidFill>
                <a:cs typeface="Arial" panose="020B0604020202020204" pitchFamily="34" charset="0"/>
              </a:rPr>
              <a:t>discuss: </a:t>
            </a:r>
          </a:p>
          <a:p>
            <a:pPr marL="342900" indent="-342900">
              <a:buFont typeface="Wingdings" panose="05000000000000000000" pitchFamily="2" charset="2"/>
              <a:buChar char="Ø"/>
            </a:pPr>
            <a:r>
              <a:rPr lang="en-US" sz="2400" dirty="0">
                <a:cs typeface="Arial" panose="020B0604020202020204" pitchFamily="34" charset="0"/>
              </a:rPr>
              <a:t>The uncomfortable feelings and unwanted behaviors they would like to avoid in </a:t>
            </a:r>
            <a:r>
              <a:rPr lang="en-US" sz="2400" dirty="0" smtClean="0">
                <a:cs typeface="Arial" panose="020B0604020202020204" pitchFamily="34" charset="0"/>
              </a:rPr>
              <a:t>school.</a:t>
            </a:r>
            <a:endParaRPr lang="en-US" sz="2400" dirty="0">
              <a:cs typeface="Arial" panose="020B0604020202020204" pitchFamily="34" charset="0"/>
            </a:endParaRPr>
          </a:p>
        </p:txBody>
      </p:sp>
      <p:sp>
        <p:nvSpPr>
          <p:cNvPr id="7" name="Rectangle 6"/>
          <p:cNvSpPr/>
          <p:nvPr/>
        </p:nvSpPr>
        <p:spPr>
          <a:xfrm>
            <a:off x="533400" y="3319525"/>
            <a:ext cx="5570756" cy="307777"/>
          </a:xfrm>
          <a:prstGeom prst="rect">
            <a:avLst/>
          </a:prstGeom>
        </p:spPr>
        <p:txBody>
          <a:bodyPr wrap="none">
            <a:spAutoFit/>
          </a:bodyPr>
          <a:lstStyle/>
          <a:p>
            <a:r>
              <a:rPr lang="en-US" sz="1400" i="1" dirty="0">
                <a:solidFill>
                  <a:srgbClr val="00B050"/>
                </a:solidFill>
                <a:latin typeface="Comic Sans MS" panose="030F0702030302020204" pitchFamily="66" charset="0"/>
              </a:rPr>
              <a:t>Example: Teasing, being left out, name </a:t>
            </a:r>
            <a:r>
              <a:rPr lang="en-US" sz="1400" i="1" dirty="0" smtClean="0">
                <a:solidFill>
                  <a:srgbClr val="00B050"/>
                </a:solidFill>
                <a:latin typeface="Comic Sans MS" panose="030F0702030302020204" pitchFamily="66" charset="0"/>
              </a:rPr>
              <a:t>calling, spreading rumors </a:t>
            </a:r>
            <a:endParaRPr lang="en-US" sz="1400" dirty="0">
              <a:solidFill>
                <a:srgbClr val="00B050"/>
              </a:solidFill>
              <a:latin typeface="Comic Sans MS" panose="030F0702030302020204" pitchFamily="66" charset="0"/>
            </a:endParaRPr>
          </a:p>
        </p:txBody>
      </p:sp>
      <p:sp>
        <p:nvSpPr>
          <p:cNvPr id="8" name="Rectangle 7"/>
          <p:cNvSpPr/>
          <p:nvPr/>
        </p:nvSpPr>
        <p:spPr>
          <a:xfrm>
            <a:off x="755073" y="3876945"/>
            <a:ext cx="6900278" cy="1569660"/>
          </a:xfrm>
          <a:prstGeom prst="rect">
            <a:avLst/>
          </a:prstGeom>
        </p:spPr>
        <p:txBody>
          <a:bodyPr wrap="square">
            <a:spAutoFit/>
          </a:bodyPr>
          <a:lstStyle/>
          <a:p>
            <a:pPr marL="342900" indent="-342900">
              <a:buFont typeface="Wingdings" panose="05000000000000000000" pitchFamily="2" charset="2"/>
              <a:buChar char="Ø"/>
            </a:pPr>
            <a:r>
              <a:rPr lang="en-US" sz="2400" dirty="0" smtClean="0">
                <a:cs typeface="Arial" panose="020B0604020202020204" pitchFamily="34" charset="0"/>
              </a:rPr>
              <a:t>Discuss how these feelings and behaviors will be handled and how conflict will be prevented and managed, including what happens when the Charter is broken or ignored.</a:t>
            </a:r>
            <a:endParaRPr lang="en-US" sz="2400" dirty="0">
              <a:cs typeface="Arial" panose="020B0604020202020204" pitchFamily="34" charset="0"/>
            </a:endParaRPr>
          </a:p>
        </p:txBody>
      </p:sp>
    </p:spTree>
    <p:extLst>
      <p:ext uri="{BB962C8B-B14F-4D97-AF65-F5344CB8AC3E}">
        <p14:creationId xmlns:p14="http://schemas.microsoft.com/office/powerpoint/2010/main" val="146657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work as a group to get your  list of ways to problem solve to </a:t>
            </a:r>
            <a:r>
              <a:rPr lang="en-US" dirty="0" smtClean="0">
                <a:solidFill>
                  <a:srgbClr val="00B050"/>
                </a:solidFill>
              </a:rPr>
              <a:t>3 or less.</a:t>
            </a:r>
            <a:endParaRPr lang="en-US" dirty="0">
              <a:solidFill>
                <a:srgbClr val="00B050"/>
              </a:solidFill>
            </a:endParaRPr>
          </a:p>
        </p:txBody>
      </p:sp>
      <p:sp>
        <p:nvSpPr>
          <p:cNvPr id="3" name="Content Placeholder 2"/>
          <p:cNvSpPr>
            <a:spLocks noGrp="1"/>
          </p:cNvSpPr>
          <p:nvPr>
            <p:ph idx="1"/>
          </p:nvPr>
        </p:nvSpPr>
        <p:spPr>
          <a:xfrm>
            <a:off x="381000" y="1905000"/>
            <a:ext cx="7620000" cy="4800600"/>
          </a:xfrm>
        </p:spPr>
        <p:txBody>
          <a:bodyPr>
            <a:normAutofit/>
          </a:bodyPr>
          <a:lstStyle/>
          <a:p>
            <a:r>
              <a:rPr lang="en-US" sz="2800" dirty="0" smtClean="0">
                <a:cs typeface="Arial" panose="020B0604020202020204" pitchFamily="34" charset="0"/>
              </a:rPr>
              <a:t>Let’s work to get a list of 3 ways to problem solve or resolve conflict that we would like to see in our class that will help us “feel” the way we want to feel in our classroom.</a:t>
            </a:r>
          </a:p>
          <a:p>
            <a:r>
              <a:rPr lang="en-US" sz="2800" dirty="0" smtClean="0"/>
              <a:t>Use the “charter” slide to work on the wording.</a:t>
            </a:r>
            <a:endParaRPr lang="en-US" sz="2800" dirty="0"/>
          </a:p>
        </p:txBody>
      </p:sp>
    </p:spTree>
    <p:extLst>
      <p:ext uri="{BB962C8B-B14F-4D97-AF65-F5344CB8AC3E}">
        <p14:creationId xmlns:p14="http://schemas.microsoft.com/office/powerpoint/2010/main" val="154679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1172</TotalTime>
  <Words>1429</Words>
  <Application>Microsoft Office PowerPoint</Application>
  <PresentationFormat>On-screen Show (4:3)</PresentationFormat>
  <Paragraphs>78</Paragraphs>
  <Slides>14</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Batang</vt:lpstr>
      <vt:lpstr>Arial</vt:lpstr>
      <vt:lpstr>Baskerville Old Face</vt:lpstr>
      <vt:lpstr>Brush Script Std</vt:lpstr>
      <vt:lpstr>Calibri</vt:lpstr>
      <vt:lpstr>Cambria</vt:lpstr>
      <vt:lpstr>Century Gothic</vt:lpstr>
      <vt:lpstr>Comic Sans MS</vt:lpstr>
      <vt:lpstr>Forte</vt:lpstr>
      <vt:lpstr>Gigi</vt:lpstr>
      <vt:lpstr>Times New Roman</vt:lpstr>
      <vt:lpstr>Wingdings</vt:lpstr>
      <vt:lpstr>Adjacency</vt:lpstr>
      <vt:lpstr>Class Charter</vt:lpstr>
      <vt:lpstr>What is a class charter?</vt:lpstr>
      <vt:lpstr>There are three guiding questions to consider when creating a class charter?</vt:lpstr>
      <vt:lpstr>1. How do we want to feel in school each day?</vt:lpstr>
      <vt:lpstr>Here is a list of feelings to help Guide you:</vt:lpstr>
      <vt:lpstr>2. In order to have these feelings consistently, we will…</vt:lpstr>
      <vt:lpstr>Now work as a group to get your  list of specific behaviors to 5.</vt:lpstr>
      <vt:lpstr>3. We will prevent and manage  conflict by…</vt:lpstr>
      <vt:lpstr>Now work as a group to get your  list of ways to problem solve to 3 or less.</vt:lpstr>
      <vt:lpstr>Draft your Charter here: </vt:lpstr>
      <vt:lpstr>Sample Charter #1</vt:lpstr>
      <vt:lpstr>Sample Charter #2</vt:lpstr>
      <vt:lpstr>Sample Charter #3</vt:lpstr>
      <vt:lpstr>P3 Class Charter Fall 2017</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Charter</dc:title>
  <dc:creator>Bacon, Maureen    GR-Staff</dc:creator>
  <cp:lastModifiedBy>Wright, Stephanie    GR - Staff</cp:lastModifiedBy>
  <cp:revision>31</cp:revision>
  <cp:lastPrinted>2017-09-07T15:30:40Z</cp:lastPrinted>
  <dcterms:created xsi:type="dcterms:W3CDTF">2017-09-06T23:06:44Z</dcterms:created>
  <dcterms:modified xsi:type="dcterms:W3CDTF">2017-09-28T16:45:47Z</dcterms:modified>
</cp:coreProperties>
</file>